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9" r:id="rId3"/>
    <p:sldId id="262" r:id="rId4"/>
    <p:sldId id="264" r:id="rId5"/>
    <p:sldId id="260" r:id="rId6"/>
    <p:sldId id="265" r:id="rId7"/>
    <p:sldId id="270" r:id="rId8"/>
    <p:sldId id="277" r:id="rId9"/>
    <p:sldId id="276" r:id="rId10"/>
    <p:sldId id="275" r:id="rId11"/>
    <p:sldId id="274" r:id="rId12"/>
  </p:sldIdLst>
  <p:sldSz cx="6119813" cy="431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86"/>
    <p:restoredTop sz="94676"/>
  </p:normalViewPr>
  <p:slideViewPr>
    <p:cSldViewPr snapToGrid="0">
      <p:cViewPr varScale="1">
        <p:scale>
          <a:sx n="167" d="100"/>
          <a:sy n="167" d="100"/>
        </p:scale>
        <p:origin x="153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986" y="706933"/>
            <a:ext cx="5201841" cy="1503857"/>
          </a:xfrm>
        </p:spPr>
        <p:txBody>
          <a:bodyPr anchor="b"/>
          <a:lstStyle>
            <a:lvl1pPr algn="ctr">
              <a:defRPr sz="3779"/>
            </a:lvl1pPr>
          </a:lstStyle>
          <a:p>
            <a:r>
              <a:rPr lang="en-GB"/>
              <a:t>Click to edit Master title style</a:t>
            </a:r>
            <a:endParaRPr lang="en-US" dirty="0"/>
          </a:p>
        </p:txBody>
      </p:sp>
      <p:sp>
        <p:nvSpPr>
          <p:cNvPr id="3" name="Subtitle 2"/>
          <p:cNvSpPr>
            <a:spLocks noGrp="1"/>
          </p:cNvSpPr>
          <p:nvPr>
            <p:ph type="subTitle" idx="1"/>
          </p:nvPr>
        </p:nvSpPr>
        <p:spPr>
          <a:xfrm>
            <a:off x="764977" y="2268784"/>
            <a:ext cx="4589860" cy="1042900"/>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40373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01237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9491" y="229978"/>
            <a:ext cx="1319585" cy="366065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20738" y="229978"/>
            <a:ext cx="3882256" cy="36606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48234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323711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550" y="1076899"/>
            <a:ext cx="5278339" cy="1796828"/>
          </a:xfrm>
        </p:spPr>
        <p:txBody>
          <a:bodyPr anchor="b"/>
          <a:lstStyle>
            <a:lvl1pPr>
              <a:defRPr sz="3779"/>
            </a:lvl1pPr>
          </a:lstStyle>
          <a:p>
            <a:r>
              <a:rPr lang="en-GB"/>
              <a:t>Click to edit Master title style</a:t>
            </a:r>
            <a:endParaRPr lang="en-US" dirty="0"/>
          </a:p>
        </p:txBody>
      </p:sp>
      <p:sp>
        <p:nvSpPr>
          <p:cNvPr id="3" name="Text Placeholder 2"/>
          <p:cNvSpPr>
            <a:spLocks noGrp="1"/>
          </p:cNvSpPr>
          <p:nvPr>
            <p:ph type="body" idx="1"/>
          </p:nvPr>
        </p:nvSpPr>
        <p:spPr>
          <a:xfrm>
            <a:off x="417550" y="2890725"/>
            <a:ext cx="5278339" cy="944910"/>
          </a:xfrm>
        </p:spPr>
        <p:txBody>
          <a:bodyPr/>
          <a:lstStyle>
            <a:lvl1pPr marL="0" indent="0">
              <a:buNone/>
              <a:defRPr sz="1512">
                <a:solidFill>
                  <a:schemeClr val="tx1">
                    <a:tint val="82000"/>
                  </a:schemeClr>
                </a:solidFill>
              </a:defRPr>
            </a:lvl1pPr>
            <a:lvl2pPr marL="287990" indent="0">
              <a:buNone/>
              <a:defRPr sz="1260">
                <a:solidFill>
                  <a:schemeClr val="tx1">
                    <a:tint val="82000"/>
                  </a:schemeClr>
                </a:solidFill>
              </a:defRPr>
            </a:lvl2pPr>
            <a:lvl3pPr marL="575981" indent="0">
              <a:buNone/>
              <a:defRPr sz="1134">
                <a:solidFill>
                  <a:schemeClr val="tx1">
                    <a:tint val="82000"/>
                  </a:schemeClr>
                </a:solidFill>
              </a:defRPr>
            </a:lvl3pPr>
            <a:lvl4pPr marL="863971" indent="0">
              <a:buNone/>
              <a:defRPr sz="1008">
                <a:solidFill>
                  <a:schemeClr val="tx1">
                    <a:tint val="82000"/>
                  </a:schemeClr>
                </a:solidFill>
              </a:defRPr>
            </a:lvl4pPr>
            <a:lvl5pPr marL="1151961" indent="0">
              <a:buNone/>
              <a:defRPr sz="1008">
                <a:solidFill>
                  <a:schemeClr val="tx1">
                    <a:tint val="82000"/>
                  </a:schemeClr>
                </a:solidFill>
              </a:defRPr>
            </a:lvl5pPr>
            <a:lvl6pPr marL="1439951" indent="0">
              <a:buNone/>
              <a:defRPr sz="1008">
                <a:solidFill>
                  <a:schemeClr val="tx1">
                    <a:tint val="82000"/>
                  </a:schemeClr>
                </a:solidFill>
              </a:defRPr>
            </a:lvl6pPr>
            <a:lvl7pPr marL="1727942" indent="0">
              <a:buNone/>
              <a:defRPr sz="1008">
                <a:solidFill>
                  <a:schemeClr val="tx1">
                    <a:tint val="82000"/>
                  </a:schemeClr>
                </a:solidFill>
              </a:defRPr>
            </a:lvl7pPr>
            <a:lvl8pPr marL="2015932" indent="0">
              <a:buNone/>
              <a:defRPr sz="1008">
                <a:solidFill>
                  <a:schemeClr val="tx1">
                    <a:tint val="82000"/>
                  </a:schemeClr>
                </a:solidFill>
              </a:defRPr>
            </a:lvl8pPr>
            <a:lvl9pPr marL="2303922" indent="0">
              <a:buNone/>
              <a:defRPr sz="1008">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188584-4114-2146-872C-B3F5720A8DA5}" type="datetimeFigureOut">
              <a:rPr lang="en-US" smtClean="0"/>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4669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20737"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098155"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188584-4114-2146-872C-B3F5720A8DA5}"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22766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1534" y="229979"/>
            <a:ext cx="5278339" cy="8349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421535" y="1058899"/>
            <a:ext cx="2588967"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4" name="Content Placeholder 3"/>
          <p:cNvSpPr>
            <a:spLocks noGrp="1"/>
          </p:cNvSpPr>
          <p:nvPr>
            <p:ph sz="half" idx="2"/>
          </p:nvPr>
        </p:nvSpPr>
        <p:spPr>
          <a:xfrm>
            <a:off x="421535" y="1577849"/>
            <a:ext cx="2588967"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098155" y="1058899"/>
            <a:ext cx="2601718"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6" name="Content Placeholder 5"/>
          <p:cNvSpPr>
            <a:spLocks noGrp="1"/>
          </p:cNvSpPr>
          <p:nvPr>
            <p:ph sz="quarter" idx="4"/>
          </p:nvPr>
        </p:nvSpPr>
        <p:spPr>
          <a:xfrm>
            <a:off x="3098155" y="1577849"/>
            <a:ext cx="2601718"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188584-4114-2146-872C-B3F5720A8DA5}" type="datetimeFigureOut">
              <a:rPr lang="en-US" smtClean="0"/>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8090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188584-4114-2146-872C-B3F5720A8DA5}" type="datetimeFigureOut">
              <a:rPr lang="en-US" smtClean="0"/>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74040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88584-4114-2146-872C-B3F5720A8DA5}" type="datetimeFigureOut">
              <a:rPr lang="en-US" smtClean="0"/>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657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Content Placeholder 2"/>
          <p:cNvSpPr>
            <a:spLocks noGrp="1"/>
          </p:cNvSpPr>
          <p:nvPr>
            <p:ph idx="1"/>
          </p:nvPr>
        </p:nvSpPr>
        <p:spPr>
          <a:xfrm>
            <a:off x="2601718" y="621942"/>
            <a:ext cx="3098155" cy="3069707"/>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752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Picture Placeholder 2"/>
          <p:cNvSpPr>
            <a:spLocks noGrp="1" noChangeAspect="1"/>
          </p:cNvSpPr>
          <p:nvPr>
            <p:ph type="pic" idx="1"/>
          </p:nvPr>
        </p:nvSpPr>
        <p:spPr>
          <a:xfrm>
            <a:off x="2601718" y="621942"/>
            <a:ext cx="3098155" cy="3069707"/>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en-GB"/>
              <a:t>Click icon to add picture</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309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737" y="229979"/>
            <a:ext cx="5278339" cy="8349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20737" y="1149890"/>
            <a:ext cx="5278339" cy="27407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20737" y="4003619"/>
            <a:ext cx="1376958" cy="229978"/>
          </a:xfrm>
          <a:prstGeom prst="rect">
            <a:avLst/>
          </a:prstGeom>
        </p:spPr>
        <p:txBody>
          <a:bodyPr vert="horz" lIns="91440" tIns="45720" rIns="91440" bIns="45720" rtlCol="0" anchor="ctr"/>
          <a:lstStyle>
            <a:lvl1pPr algn="l">
              <a:defRPr sz="756">
                <a:solidFill>
                  <a:schemeClr val="tx1">
                    <a:tint val="82000"/>
                  </a:schemeClr>
                </a:solidFill>
              </a:defRPr>
            </a:lvl1pPr>
          </a:lstStyle>
          <a:p>
            <a:fld id="{40188584-4114-2146-872C-B3F5720A8DA5}" type="datetimeFigureOut">
              <a:rPr lang="en-US" smtClean="0"/>
              <a:t>5/1/2026</a:t>
            </a:fld>
            <a:endParaRPr lang="en-US"/>
          </a:p>
        </p:txBody>
      </p:sp>
      <p:sp>
        <p:nvSpPr>
          <p:cNvPr id="5" name="Footer Placeholder 4"/>
          <p:cNvSpPr>
            <a:spLocks noGrp="1"/>
          </p:cNvSpPr>
          <p:nvPr>
            <p:ph type="ftr" sz="quarter" idx="3"/>
          </p:nvPr>
        </p:nvSpPr>
        <p:spPr>
          <a:xfrm>
            <a:off x="2027188" y="4003619"/>
            <a:ext cx="2065437" cy="229978"/>
          </a:xfrm>
          <a:prstGeom prst="rect">
            <a:avLst/>
          </a:prstGeom>
        </p:spPr>
        <p:txBody>
          <a:bodyPr vert="horz" lIns="91440" tIns="45720" rIns="91440" bIns="45720" rtlCol="0" anchor="ctr"/>
          <a:lstStyle>
            <a:lvl1pPr algn="ctr">
              <a:defRPr sz="75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322118" y="4003619"/>
            <a:ext cx="1376958" cy="229978"/>
          </a:xfrm>
          <a:prstGeom prst="rect">
            <a:avLst/>
          </a:prstGeom>
        </p:spPr>
        <p:txBody>
          <a:bodyPr vert="horz" lIns="91440" tIns="45720" rIns="91440" bIns="45720" rtlCol="0" anchor="ctr"/>
          <a:lstStyle>
            <a:lvl1pPr algn="r">
              <a:defRPr sz="756">
                <a:solidFill>
                  <a:schemeClr val="tx1">
                    <a:tint val="82000"/>
                  </a:schemeClr>
                </a:solidFill>
              </a:defRPr>
            </a:lvl1pPr>
          </a:lstStyle>
          <a:p>
            <a:fld id="{2690A8C1-0D60-A440-BB24-01B9C05B32CA}" type="slidenum">
              <a:rPr lang="en-US" smtClean="0"/>
              <a:t>‹#›</a:t>
            </a:fld>
            <a:endParaRPr lang="en-US"/>
          </a:p>
        </p:txBody>
      </p:sp>
    </p:spTree>
    <p:extLst>
      <p:ext uri="{BB962C8B-B14F-4D97-AF65-F5344CB8AC3E}">
        <p14:creationId xmlns:p14="http://schemas.microsoft.com/office/powerpoint/2010/main" val="3539244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children playing basketball&#10;&#10;AI-generated content may be incorrect.">
            <a:extLst>
              <a:ext uri="{FF2B5EF4-FFF2-40B4-BE49-F238E27FC236}">
                <a16:creationId xmlns:a16="http://schemas.microsoft.com/office/drawing/2014/main" id="{652499ED-E288-CEDF-2747-6811C7508FA6}"/>
              </a:ext>
            </a:extLst>
          </p:cNvPr>
          <p:cNvPicPr>
            <a:picLocks noChangeAspect="1"/>
          </p:cNvPicPr>
          <p:nvPr/>
        </p:nvPicPr>
        <p:blipFill>
          <a:blip r:embed="rId2"/>
          <a:stretch>
            <a:fillRect/>
          </a:stretch>
        </p:blipFill>
        <p:spPr>
          <a:xfrm>
            <a:off x="4333" y="0"/>
            <a:ext cx="6111146" cy="4319588"/>
          </a:xfrm>
          <a:prstGeom prst="rect">
            <a:avLst/>
          </a:prstGeom>
        </p:spPr>
      </p:pic>
    </p:spTree>
    <p:extLst>
      <p:ext uri="{BB962C8B-B14F-4D97-AF65-F5344CB8AC3E}">
        <p14:creationId xmlns:p14="http://schemas.microsoft.com/office/powerpoint/2010/main" val="154535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94FA2-8340-0B2B-59CD-4A0DD86358AF}"/>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6ACC86A-8EFB-CC91-83DB-0351EA2D9A5F}"/>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3503C286-6601-B5F6-57C4-A0836621D28E}"/>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EB5C837B-7071-41C7-EAE1-2ED2A10D5D17}"/>
              </a:ext>
            </a:extLst>
          </p:cNvPr>
          <p:cNvGraphicFramePr>
            <a:graphicFrameLocks noGrp="1"/>
          </p:cNvGraphicFramePr>
          <p:nvPr>
            <p:extLst>
              <p:ext uri="{D42A27DB-BD31-4B8C-83A1-F6EECF244321}">
                <p14:modId xmlns:p14="http://schemas.microsoft.com/office/powerpoint/2010/main" val="2376582401"/>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600" dirty="0">
                          <a:solidFill>
                            <a:schemeClr val="tx1"/>
                          </a:solidFill>
                          <a:latin typeface="Calibri" panose="020F0502020204030204" pitchFamily="34" charset="0"/>
                          <a:cs typeface="Calibri" panose="020F0502020204030204" pitchFamily="34" charset="0"/>
                        </a:rPr>
                        <a:t>Specialist Sports Coaching/PE delivery purchased for curriculum lessons. 	</a:t>
                      </a: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Sports coach delivering half of PE sessions in curriculum time. Agreed staff support during delivery to become upskilled.	</a:t>
                      </a: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GB" sz="600" dirty="0">
                          <a:solidFill>
                            <a:schemeClr val="tx1"/>
                          </a:solidFill>
                          <a:latin typeface="Calibri" panose="020F0502020204030204" pitchFamily="34" charset="0"/>
                          <a:cs typeface="Calibri" panose="020F0502020204030204" pitchFamily="34" charset="0"/>
                        </a:rPr>
                        <a:t>The engagement of all pupils in regular physical activity – Chief Medical Officers’ guidelines recommend that primary school pupils undertake at least 30 minutes of physical activity a day in school. </a:t>
                      </a: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High Quality sports delivery by specialist and school staff. </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Increase in pupils confidence and enjoyment.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53621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2AFC-9A7C-DB8D-90BA-312A1E67F5A5}"/>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6EA4D50-E9BD-B19E-DF26-D7A38A9C06EF}"/>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7415927F-87F2-05EB-8DD1-359F1166BACC}"/>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6FC2DE98-3E8B-8664-0AF1-4BC465269E4A}"/>
              </a:ext>
            </a:extLst>
          </p:cNvPr>
          <p:cNvGraphicFramePr>
            <a:graphicFrameLocks noGrp="1"/>
          </p:cNvGraphicFramePr>
          <p:nvPr>
            <p:extLst>
              <p:ext uri="{D42A27DB-BD31-4B8C-83A1-F6EECF244321}">
                <p14:modId xmlns:p14="http://schemas.microsoft.com/office/powerpoint/2010/main" val="4236537123"/>
              </p:ext>
            </p:extLst>
          </p:nvPr>
        </p:nvGraphicFramePr>
        <p:xfrm>
          <a:off x="294842" y="694098"/>
          <a:ext cx="5530128" cy="336804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600" dirty="0">
                          <a:solidFill>
                            <a:schemeClr val="tx1"/>
                          </a:solidFill>
                          <a:latin typeface="Calibri" panose="020F0502020204030204" pitchFamily="34" charset="0"/>
                          <a:cs typeface="Calibri" panose="020F0502020204030204" pitchFamily="34" charset="0"/>
                        </a:rPr>
                        <a:t>Continue to develop opportunities for children to play organised games in their lunch break.</a:t>
                      </a: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Where needed, provide new equipment for the playground. TAs/Sports Coach and Play Leaders  to develop playground games including traditional games.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Playground leaders role developed including dance leaders.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here</a:t>
                      </a:r>
                    </a:p>
                    <a:p>
                      <a:pPr algn="l">
                        <a:lnSpc>
                          <a:spcPct val="100000"/>
                        </a:lnSpc>
                      </a:pPr>
                      <a:r>
                        <a:rPr lang="en-GB" sz="600" dirty="0">
                          <a:solidFill>
                            <a:schemeClr val="tx1"/>
                          </a:solidFill>
                          <a:latin typeface="Calibri" panose="020F0502020204030204" pitchFamily="34" charset="0"/>
                          <a:cs typeface="Calibri" panose="020F0502020204030204" pitchFamily="34" charset="0"/>
                        </a:rPr>
                        <a:t>Staff to attend training on developing playground games.</a:t>
                      </a:r>
                    </a:p>
                    <a:p>
                      <a:pPr algn="l">
                        <a:lnSpc>
                          <a:spcPct val="100000"/>
                        </a:lnSpc>
                      </a:pPr>
                      <a:endParaRPr lang="en-GB" sz="600" dirty="0">
                        <a:solidFill>
                          <a:schemeClr val="tx1"/>
                        </a:solidFill>
                        <a:latin typeface="Calibri" panose="020F0502020204030204" pitchFamily="34" charset="0"/>
                        <a:cs typeface="Calibri" panose="020F0502020204030204" pitchFamily="34" charset="0"/>
                      </a:endParaRPr>
                    </a:p>
                    <a:p>
                      <a:pPr algn="l">
                        <a:lnSpc>
                          <a:spcPct val="100000"/>
                        </a:lnSpc>
                      </a:pPr>
                      <a:r>
                        <a:rPr lang="en-GB" sz="600" dirty="0">
                          <a:solidFill>
                            <a:schemeClr val="tx1"/>
                          </a:solidFill>
                          <a:latin typeface="Calibri" panose="020F0502020204030204" pitchFamily="34" charset="0"/>
                          <a:cs typeface="Calibri" panose="020F0502020204030204" pitchFamily="34" charset="0"/>
                        </a:rPr>
                        <a:t>The profile of PE and sport is raised across the school as a tool for whole school improvement.  </a:t>
                      </a:r>
                    </a:p>
                    <a:p>
                      <a:pPr algn="l">
                        <a:lnSpc>
                          <a:spcPct val="100000"/>
                        </a:lnSpc>
                      </a:pPr>
                      <a:endParaRPr lang="en-GB"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Children achieve significantly more than the 30 minute daily physical activity.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Behaviour incidents reduced.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Children working together modelling teamwork and fair play reducing number of children falling out.</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72053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0551-469A-DEBD-2409-100B2C306D3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53D601A-6B9B-B24F-954C-6D0ACC4C5EDD}"/>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DBBFD564-002E-61DE-9DBD-A3D6F53646DD}"/>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6" name="TextBox 5">
            <a:extLst>
              <a:ext uri="{FF2B5EF4-FFF2-40B4-BE49-F238E27FC236}">
                <a16:creationId xmlns:a16="http://schemas.microsoft.com/office/drawing/2014/main" id="{61D9F60F-F13B-1086-50C1-85D73CC0740F}"/>
              </a:ext>
            </a:extLst>
          </p:cNvPr>
          <p:cNvSpPr txBox="1"/>
          <p:nvPr/>
        </p:nvSpPr>
        <p:spPr>
          <a:xfrm>
            <a:off x="241825" y="635438"/>
            <a:ext cx="5684413" cy="729495"/>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Take some time to reflect on your intent, implementation and impact from last academic year to celebrate your wins but to also think about improvements for the year ahead.</a:t>
            </a:r>
          </a:p>
          <a:p>
            <a:pPr marL="171450" indent="-171450">
              <a:lnSpc>
                <a:spcPct val="124000"/>
              </a:lnSpc>
              <a:buFont typeface="Arial" panose="020B0604020202020204" pitchFamily="34" charset="0"/>
              <a:buChar char="•"/>
            </a:pPr>
            <a:r>
              <a:rPr lang="en-US" sz="850" dirty="0"/>
              <a:t>You do not need to complete every box. Just record the information that is key to your school's priorities and areas of focus.</a:t>
            </a:r>
          </a:p>
        </p:txBody>
      </p:sp>
      <p:graphicFrame>
        <p:nvGraphicFramePr>
          <p:cNvPr id="10" name="Table 9">
            <a:extLst>
              <a:ext uri="{FF2B5EF4-FFF2-40B4-BE49-F238E27FC236}">
                <a16:creationId xmlns:a16="http://schemas.microsoft.com/office/drawing/2014/main" id="{065D4AC4-7957-AA62-C1A0-FE4F2CF00CA3}"/>
              </a:ext>
            </a:extLst>
          </p:cNvPr>
          <p:cNvGraphicFramePr>
            <a:graphicFrameLocks noGrp="1"/>
          </p:cNvGraphicFramePr>
          <p:nvPr>
            <p:extLst>
              <p:ext uri="{D42A27DB-BD31-4B8C-83A1-F6EECF244321}">
                <p14:modId xmlns:p14="http://schemas.microsoft.com/office/powerpoint/2010/main" val="1183635830"/>
              </p:ext>
            </p:extLst>
          </p:nvPr>
        </p:nvGraphicFramePr>
        <p:xfrm>
          <a:off x="304799" y="1528568"/>
          <a:ext cx="5530128" cy="260604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1565020">
                  <a:extLst>
                    <a:ext uri="{9D8B030D-6E8A-4147-A177-3AD203B41FA5}">
                      <a16:colId xmlns:a16="http://schemas.microsoft.com/office/drawing/2014/main" val="279180329"/>
                    </a:ext>
                  </a:extLst>
                </a:gridCol>
                <a:gridCol w="2253121">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meters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kern="1200" dirty="0">
                          <a:solidFill>
                            <a:schemeClr val="dk1"/>
                          </a:solidFill>
                          <a:effectLst/>
                          <a:latin typeface="Calibri" panose="020F0502020204030204" pitchFamily="34" charset="0"/>
                          <a:ea typeface="+mn-ea"/>
                          <a:cs typeface="Calibri" panose="020F0502020204030204" pitchFamily="34" charset="0"/>
                        </a:rPr>
                        <a:t>73.3% 11/15 pupils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alibri" panose="020F0502020204030204" pitchFamily="34" charset="0"/>
                          <a:ea typeface="+mn-ea"/>
                          <a:cs typeface="Calibri" panose="020F0502020204030204" pitchFamily="34" charset="0"/>
                        </a:rPr>
                        <a:t>The 4 children who cannot swim 25m have poor attendance. 1 has not been at our school since y3 when our children begin swimming for 1.5 terms a year. Some of the children did not enjoy it and would be fearful to enter the water.</a:t>
                      </a:r>
                    </a:p>
                    <a:p>
                      <a:endParaRPr lang="en-US" sz="700" kern="1200" dirty="0">
                        <a:solidFill>
                          <a:schemeClr val="dk1"/>
                        </a:solidFill>
                        <a:effectLst/>
                        <a:latin typeface="Calibri" panose="020F0502020204030204" pitchFamily="34" charset="0"/>
                        <a:ea typeface="+mn-ea"/>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alibri" panose="020F0502020204030204" pitchFamily="34" charset="0"/>
                          <a:ea typeface="+mn-ea"/>
                          <a:cs typeface="Calibri" panose="020F0502020204030204" pitchFamily="34" charset="0"/>
                        </a:rPr>
                        <a:t>53.3% 8/15 pupils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alibri" panose="020F0502020204030204" pitchFamily="34" charset="0"/>
                          <a:ea typeface="+mn-ea"/>
                          <a:cs typeface="Calibri" panose="020F0502020204030204" pitchFamily="34" charset="0"/>
                        </a:rPr>
                        <a:t>For the majority of the 7 who cannot use the range of strokes, it is the breaststroke that they struggle with and it is not effective or efficient. This is because it is the stroke that is not focused on as much by the swim school, possibly due to the complexity of it. Backstroke is an issue an 5/7 due to confidence laying on their back in the water.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alibri" panose="020F0502020204030204" pitchFamily="34" charset="0"/>
                          <a:ea typeface="+mn-ea"/>
                          <a:cs typeface="Calibri" panose="020F0502020204030204" pitchFamily="34" charset="0"/>
                        </a:rPr>
                        <a:t>100%</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latin typeface="Calibri" panose="020F0502020204030204" pitchFamily="34" charset="0"/>
                          <a:cs typeface="Calibri" panose="020F0502020204030204" pitchFamily="34" charset="0"/>
                        </a:rPr>
                        <a:t>All children can climb out of the deep of the pool. All children can tread water for a minute; some can do longer. All know to shout for help if they are in difficulty.</a:t>
                      </a: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19124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B673-A646-6C19-D15A-944B76414D73}"/>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B56A260E-BF05-0A5C-4E38-14F45B4DA304}"/>
              </a:ext>
            </a:extLst>
          </p:cNvPr>
          <p:cNvPicPr>
            <a:picLocks noChangeAspect="1"/>
          </p:cNvPicPr>
          <p:nvPr/>
        </p:nvPicPr>
        <p:blipFill>
          <a:blip r:embed="rId2"/>
          <a:stretch>
            <a:fillRect/>
          </a:stretch>
        </p:blipFill>
        <p:spPr>
          <a:xfrm>
            <a:off x="-26726" y="0"/>
            <a:ext cx="6173264" cy="4322536"/>
          </a:xfrm>
          <a:prstGeom prst="rect">
            <a:avLst/>
          </a:prstGeom>
        </p:spPr>
      </p:pic>
      <p:sp>
        <p:nvSpPr>
          <p:cNvPr id="4" name="TextBox 3">
            <a:extLst>
              <a:ext uri="{FF2B5EF4-FFF2-40B4-BE49-F238E27FC236}">
                <a16:creationId xmlns:a16="http://schemas.microsoft.com/office/drawing/2014/main" id="{58774285-6350-5F9D-309A-493EA80BAD9B}"/>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BB7A6755-CF87-7230-570A-7309BBAF653F}"/>
              </a:ext>
            </a:extLst>
          </p:cNvPr>
          <p:cNvGraphicFramePr>
            <a:graphicFrameLocks noGrp="1"/>
          </p:cNvGraphicFramePr>
          <p:nvPr>
            <p:extLst>
              <p:ext uri="{D42A27DB-BD31-4B8C-83A1-F6EECF244321}">
                <p14:modId xmlns:p14="http://schemas.microsoft.com/office/powerpoint/2010/main" val="3267477765"/>
              </p:ext>
            </p:extLst>
          </p:nvPr>
        </p:nvGraphicFramePr>
        <p:xfrm>
          <a:off x="182880" y="631508"/>
          <a:ext cx="5549068" cy="3149917"/>
        </p:xfrm>
        <a:graphic>
          <a:graphicData uri="http://schemas.openxmlformats.org/drawingml/2006/table">
            <a:tbl>
              <a:tblPr firstRow="1" bandRow="1">
                <a:tableStyleId>{5C22544A-7EE6-4342-B048-85BDC9FD1C3A}</a:tableStyleId>
              </a:tblPr>
              <a:tblGrid>
                <a:gridCol w="1717850">
                  <a:extLst>
                    <a:ext uri="{9D8B030D-6E8A-4147-A177-3AD203B41FA5}">
                      <a16:colId xmlns:a16="http://schemas.microsoft.com/office/drawing/2014/main" val="1397519339"/>
                    </a:ext>
                  </a:extLst>
                </a:gridCol>
                <a:gridCol w="2936822">
                  <a:extLst>
                    <a:ext uri="{9D8B030D-6E8A-4147-A177-3AD203B41FA5}">
                      <a16:colId xmlns:a16="http://schemas.microsoft.com/office/drawing/2014/main" val="279180329"/>
                    </a:ext>
                  </a:extLst>
                </a:gridCol>
                <a:gridCol w="894396">
                  <a:extLst>
                    <a:ext uri="{9D8B030D-6E8A-4147-A177-3AD203B41FA5}">
                      <a16:colId xmlns:a16="http://schemas.microsoft.com/office/drawing/2014/main" val="1532179531"/>
                    </a:ext>
                  </a:extLst>
                </a:gridCol>
              </a:tblGrid>
              <a:tr h="390100">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94011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latin typeface="Calibri" panose="020F0502020204030204" pitchFamily="34" charset="0"/>
                          <a:ea typeface="+mn-ea"/>
                          <a:cs typeface="Calibri" panose="020F0502020204030204" pitchFamily="34" charset="0"/>
                        </a:rPr>
                        <a:t>Purchase a whole school planning, assessment and tracking tool to support subject leader deliver and assess PE.</a:t>
                      </a:r>
                      <a:endParaRPr lang="en-GB" sz="700" kern="1200" dirty="0">
                        <a:solidFill>
                          <a:schemeClr val="dk1"/>
                        </a:solidFill>
                        <a:latin typeface="Calibri" panose="020F0502020204030204" pitchFamily="34" charset="0"/>
                        <a:ea typeface="+mn-ea"/>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Trialed</a:t>
                      </a:r>
                      <a:r>
                        <a:rPr lang="en-GB" sz="700" dirty="0">
                          <a:latin typeface="Calibri" panose="020F0502020204030204" pitchFamily="34" charset="0"/>
                          <a:cs typeface="Calibri" panose="020F0502020204030204" pitchFamily="34" charset="0"/>
                        </a:rPr>
                        <a:t> in the latter stages of academic year 22/23. This has provided staff with a high quality, sequential set of lesson plans that build throughout a pupil’s journey through the school. This is used to support less confident staff and as a base line for staff who are more confident with the delivery of exciting and high-quality PE. </a:t>
                      </a: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Some school staff not as confident using the planning- JF supported.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170488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Increasing engagement of all pupils in regular physical activity and sporting activities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latin typeface="Calibri" panose="020F0502020204030204" pitchFamily="34" charset="0"/>
                          <a:cs typeface="Calibri" panose="020F0502020204030204" pitchFamily="34" charset="0"/>
                        </a:rPr>
                        <a:t>High quality provision is provided and accessed by all pupils. Free training sessions are delivered by sports coach and he is training staff to deliver free, high quality sessions</a:t>
                      </a:r>
                      <a:r>
                        <a:rPr lang="en-US" sz="700" dirty="0">
                          <a:latin typeface="Calibri" panose="020F0502020204030204" pitchFamily="34" charset="0"/>
                          <a:cs typeface="Calibri" panose="020F0502020204030204" pitchFamily="34" charset="0"/>
                        </a:rPr>
                        <a:t>dd text here</a:t>
                      </a:r>
                    </a:p>
                    <a:p>
                      <a:r>
                        <a:rPr lang="en-GB" sz="700" dirty="0">
                          <a:latin typeface="Calibri" panose="020F0502020204030204" pitchFamily="34" charset="0"/>
                          <a:cs typeface="Calibri" panose="020F0502020204030204" pitchFamily="34" charset="0"/>
                        </a:rPr>
                        <a:t>Different sports have been considered for the 24/25 curriculum. Some of these sports have been trialled with small groups and the purchase of limited amount of equipment, so that the school can gauge children’s’ interest in a particular sport. One sport has been Flag Football which is now included in the curriculum and as a club.  </a:t>
                      </a:r>
                    </a:p>
                    <a:p>
                      <a:endParaRPr lang="en-GB" sz="700" dirty="0">
                        <a:latin typeface="Calibri" panose="020F0502020204030204" pitchFamily="34" charset="0"/>
                        <a:cs typeface="Calibri" panose="020F0502020204030204" pitchFamily="34" charset="0"/>
                      </a:endParaRPr>
                    </a:p>
                    <a:p>
                      <a:r>
                        <a:rPr lang="en-GB" sz="700" dirty="0">
                          <a:latin typeface="Calibri" panose="020F0502020204030204" pitchFamily="34" charset="0"/>
                          <a:cs typeface="Calibri" panose="020F0502020204030204" pitchFamily="34" charset="0"/>
                        </a:rPr>
                        <a:t>Sporting fixtures/SSP fixtures are open to all pupils, no matter of ability for parent/carer to attend/transport.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latin typeface="Calibri" panose="020F0502020204030204" pitchFamily="34" charset="0"/>
                          <a:ea typeface="+mn-ea"/>
                          <a:cs typeface="Calibri" panose="020F0502020204030204" pitchFamily="34" charset="0"/>
                        </a:rPr>
                        <a:t>A truly accessible and frequently used outdoor area is available for all EYFS pupils. Opportunities for bikes/trikes, building and development of gross and fine motor skills are available. </a:t>
                      </a:r>
                      <a:endParaRPr lang="en-GB" sz="700" kern="1200" dirty="0">
                        <a:solidFill>
                          <a:schemeClr val="dk1"/>
                        </a:solidFill>
                        <a:latin typeface="Calibri" panose="020F0502020204030204" pitchFamily="34" charset="0"/>
                        <a:ea typeface="+mn-ea"/>
                        <a:cs typeface="Calibri" panose="020F0502020204030204" pitchFamily="34" charset="0"/>
                      </a:endParaRPr>
                    </a:p>
                    <a:p>
                      <a:endParaRPr lang="en-GB"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bl>
          </a:graphicData>
        </a:graphic>
      </p:graphicFrame>
    </p:spTree>
    <p:extLst>
      <p:ext uri="{BB962C8B-B14F-4D97-AF65-F5344CB8AC3E}">
        <p14:creationId xmlns:p14="http://schemas.microsoft.com/office/powerpoint/2010/main" val="275597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3B42-8C81-4DE7-625E-17DE05AD0C22}"/>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3AC1E9C2-1C91-6BAC-5047-CE0493D42E70}"/>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6E532BB3-3E8C-8C2B-D49F-407DAA50D1D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F9BDBC17-CD2E-90F4-A5E7-9D45B87765A4}"/>
              </a:ext>
            </a:extLst>
          </p:cNvPr>
          <p:cNvGraphicFramePr>
            <a:graphicFrameLocks noGrp="1"/>
          </p:cNvGraphicFramePr>
          <p:nvPr>
            <p:extLst>
              <p:ext uri="{D42A27DB-BD31-4B8C-83A1-F6EECF244321}">
                <p14:modId xmlns:p14="http://schemas.microsoft.com/office/powerpoint/2010/main" val="2493390777"/>
              </p:ext>
            </p:extLst>
          </p:nvPr>
        </p:nvGraphicFramePr>
        <p:xfrm>
          <a:off x="304799" y="633397"/>
          <a:ext cx="5530128" cy="356616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903829">
                  <a:extLst>
                    <a:ext uri="{9D8B030D-6E8A-4147-A177-3AD203B41FA5}">
                      <a16:colId xmlns:a16="http://schemas.microsoft.com/office/drawing/2014/main" val="279180329"/>
                    </a:ext>
                  </a:extLst>
                </a:gridCol>
                <a:gridCol w="914312">
                  <a:extLst>
                    <a:ext uri="{9D8B030D-6E8A-4147-A177-3AD203B41FA5}">
                      <a16:colId xmlns:a16="http://schemas.microsoft.com/office/drawing/2014/main" val="1532179531"/>
                    </a:ext>
                  </a:extLst>
                </a:gridCol>
              </a:tblGrid>
              <a:tr h="399171">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102010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0" kern="1200" dirty="0">
                          <a:solidFill>
                            <a:schemeClr val="dk1"/>
                          </a:solidFill>
                          <a:effectLst/>
                          <a:latin typeface="Calibri" panose="020F0502020204030204" pitchFamily="34" charset="0"/>
                          <a:ea typeface="+mn-ea"/>
                          <a:cs typeface="Calibri" panose="020F0502020204030204" pitchFamily="34" charset="0"/>
                        </a:rPr>
                        <a:t>3. Raising the profile of PE and sport across the school, to support whole school improvement</a:t>
                      </a:r>
                    </a:p>
                    <a:p>
                      <a:endParaRPr lang="en-US" sz="700" b="0" kern="1200" dirty="0">
                        <a:solidFill>
                          <a:schemeClr val="dk1"/>
                        </a:solidFill>
                        <a:effectLst/>
                        <a:latin typeface="Calibri" panose="020F0502020204030204" pitchFamily="34" charset="0"/>
                        <a:ea typeface="+mn-ea"/>
                        <a:cs typeface="Calibri" panose="020F0502020204030204" pitchFamily="34" charset="0"/>
                      </a:endParaRPr>
                    </a:p>
                    <a:p>
                      <a:endParaRPr lang="en-US" sz="700" b="0" kern="1200" dirty="0">
                        <a:solidFill>
                          <a:schemeClr val="dk1"/>
                        </a:solidFill>
                        <a:effectLst/>
                        <a:latin typeface="Calibri" panose="020F0502020204030204" pitchFamily="34" charset="0"/>
                        <a:ea typeface="+mn-ea"/>
                        <a:cs typeface="Calibri" panose="020F0502020204030204" pitchFamily="34" charset="0"/>
                      </a:endParaRPr>
                    </a:p>
                    <a:p>
                      <a:endParaRPr lang="en-US" sz="700" b="0" kern="1200" dirty="0">
                        <a:solidFill>
                          <a:schemeClr val="dk1"/>
                        </a:solidFill>
                        <a:effectLst/>
                        <a:latin typeface="Calibri" panose="020F0502020204030204" pitchFamily="34" charset="0"/>
                        <a:ea typeface="+mn-ea"/>
                        <a:cs typeface="Calibri" panose="020F0502020204030204" pitchFamily="34" charset="0"/>
                      </a:endParaRPr>
                    </a:p>
                    <a:p>
                      <a:endParaRPr lang="en-US" sz="700" b="0" kern="1200" dirty="0">
                        <a:solidFill>
                          <a:schemeClr val="dk1"/>
                        </a:solidFill>
                        <a:effectLst/>
                        <a:latin typeface="Calibri" panose="020F0502020204030204" pitchFamily="34" charset="0"/>
                        <a:ea typeface="+mn-ea"/>
                        <a:cs typeface="Calibri" panose="020F0502020204030204" pitchFamily="34" charset="0"/>
                      </a:endParaRPr>
                    </a:p>
                    <a:p>
                      <a:endParaRPr lang="en-US" sz="700" b="0" kern="1200" dirty="0">
                        <a:solidFill>
                          <a:schemeClr val="dk1"/>
                        </a:solidFill>
                        <a:effectLst/>
                        <a:latin typeface="Calibri" panose="020F0502020204030204" pitchFamily="34" charset="0"/>
                        <a:ea typeface="+mn-ea"/>
                        <a:cs typeface="Calibri" panose="020F0502020204030204" pitchFamily="34" charset="0"/>
                      </a:endParaRPr>
                    </a:p>
                    <a:p>
                      <a:endParaRPr lang="en-US" sz="700" b="0" kern="1200" dirty="0">
                        <a:solidFill>
                          <a:schemeClr val="dk1"/>
                        </a:solidFill>
                        <a:effectLst/>
                        <a:latin typeface="Calibri" panose="020F0502020204030204" pitchFamily="34" charset="0"/>
                        <a:ea typeface="+mn-ea"/>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0" kern="1200" dirty="0">
                          <a:solidFill>
                            <a:schemeClr val="dk1"/>
                          </a:solidFill>
                          <a:effectLst/>
                          <a:latin typeface="Calibri" panose="020F0502020204030204" pitchFamily="34" charset="0"/>
                          <a:ea typeface="+mn-ea"/>
                          <a:cs typeface="Calibri" panose="020F0502020204030204" pitchFamily="34" charset="0"/>
                        </a:rPr>
                        <a:t>Specialist Sports Coaching/PE delivery purchased for curriculum lessons. High quality provision is provided and accessed by all pupils. Free training sessions are delivered by sports coach and he is training staff to deliver free, high quality sessions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b="0" kern="1200" dirty="0">
                          <a:solidFill>
                            <a:schemeClr val="dk1"/>
                          </a:solidFill>
                          <a:effectLst/>
                          <a:latin typeface="Calibri" panose="020F0502020204030204" pitchFamily="34" charset="0"/>
                          <a:ea typeface="+mn-ea"/>
                          <a:cs typeface="Calibri" panose="020F0502020204030204" pitchFamily="34" charset="0"/>
                        </a:rPr>
                        <a:t>A truly accessible and frequently used outdoor area is available for all EYFS pupils. Opportunities for bikes/trikes, building and development of gross and fine motor skills are available. </a:t>
                      </a:r>
                      <a:endParaRPr lang="en-GB" sz="700" b="0" kern="1200" dirty="0">
                        <a:solidFill>
                          <a:schemeClr val="dk1"/>
                        </a:solidFill>
                        <a:effectLst/>
                        <a:latin typeface="Calibri" panose="020F0502020204030204" pitchFamily="34" charset="0"/>
                        <a:ea typeface="+mn-ea"/>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b="0" kern="1200" dirty="0">
                        <a:solidFill>
                          <a:schemeClr val="dk1"/>
                        </a:solidFill>
                        <a:effectLst/>
                        <a:latin typeface="Calibri" panose="020F0502020204030204" pitchFamily="34" charset="0"/>
                        <a:ea typeface="+mn-ea"/>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102010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0" dirty="0">
                          <a:effectLst/>
                          <a:latin typeface="Calibri" panose="020F0502020204030204" pitchFamily="34" charset="0"/>
                          <a:cs typeface="Calibri" panose="020F0502020204030204" pitchFamily="34" charset="0"/>
                        </a:rPr>
                        <a:t>4. </a:t>
                      </a:r>
                      <a:r>
                        <a:rPr lang="en-US" sz="700" dirty="0">
                          <a:effectLst/>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0" kern="1200" dirty="0">
                          <a:solidFill>
                            <a:schemeClr val="dk1"/>
                          </a:solidFill>
                          <a:effectLst/>
                          <a:latin typeface="Calibri" panose="020F0502020204030204" pitchFamily="34" charset="0"/>
                          <a:ea typeface="+mn-ea"/>
                          <a:cs typeface="Calibri" panose="020F0502020204030204" pitchFamily="34" charset="0"/>
                        </a:rPr>
                        <a:t>Provide wider opportunities for different sports and build links with local sports teams, through the funding and/or partial funding of afterschool clubs for children which they wouldn’t usually participate in.</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b="0" kern="1200" dirty="0">
                          <a:solidFill>
                            <a:schemeClr val="dk1"/>
                          </a:solidFill>
                          <a:effectLst/>
                          <a:latin typeface="Calibri" panose="020F0502020204030204" pitchFamily="34" charset="0"/>
                          <a:ea typeface="+mn-ea"/>
                          <a:cs typeface="Calibri" panose="020F0502020204030204" pitchFamily="34" charset="0"/>
                        </a:rPr>
                        <a:t>Different sports have been considered for the 24/25 curriculum. Some of these sports have been trialed with small groups and the purchase of limited amount of equipment, so that the school can gauge children’s’ interest in a particular sport. One sport has been Flag Football which is now included in the curriculum and as a club.  </a:t>
                      </a:r>
                      <a:endParaRPr lang="en-GB" sz="1134" kern="1200" dirty="0">
                        <a:solidFill>
                          <a:schemeClr val="dk1"/>
                        </a:solidFill>
                        <a:effectLst/>
                        <a:latin typeface="+mn-lt"/>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Continue to develop girls’ interest in competitive sport.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102010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0" dirty="0">
                          <a:effectLst/>
                          <a:latin typeface="Calibri" panose="020F0502020204030204" pitchFamily="34" charset="0"/>
                          <a:cs typeface="Calibri" panose="020F0502020204030204" pitchFamily="34" charset="0"/>
                        </a:rPr>
                        <a:t>5. </a:t>
                      </a:r>
                      <a:r>
                        <a:rPr lang="en-US" sz="700" dirty="0">
                          <a:effectLst/>
                          <a:latin typeface="Calibri" panose="020F0502020204030204" pitchFamily="34" charset="0"/>
                          <a:cs typeface="Calibri" panose="020F0502020204030204" pitchFamily="34" charset="0"/>
                        </a:rPr>
                        <a:t>Increasing participation in competitive 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b="0" kern="1200" dirty="0">
                          <a:solidFill>
                            <a:schemeClr val="dk1"/>
                          </a:solidFill>
                          <a:effectLst/>
                          <a:latin typeface="Calibri" panose="020F0502020204030204" pitchFamily="34" charset="0"/>
                          <a:ea typeface="+mn-ea"/>
                          <a:cs typeface="Calibri" panose="020F0502020204030204" pitchFamily="34" charset="0"/>
                        </a:rPr>
                        <a:t>Provide transport to and from sporting events where needed in order to participate in multiple school sports partnership events.</a:t>
                      </a:r>
                      <a:endParaRPr lang="en-GB" sz="700" b="0" kern="1200" dirty="0">
                        <a:solidFill>
                          <a:schemeClr val="dk1"/>
                        </a:solidFill>
                        <a:effectLst/>
                        <a:latin typeface="Calibri" panose="020F0502020204030204" pitchFamily="34" charset="0"/>
                        <a:ea typeface="+mn-ea"/>
                        <a:cs typeface="Calibri" panose="020F0502020204030204" pitchFamily="34" charset="0"/>
                      </a:endParaRPr>
                    </a:p>
                    <a:p>
                      <a:r>
                        <a:rPr lang="en-US" sz="700" b="0" kern="1200" dirty="0">
                          <a:solidFill>
                            <a:schemeClr val="dk1"/>
                          </a:solidFill>
                          <a:effectLst/>
                          <a:latin typeface="Calibri" panose="020F0502020204030204" pitchFamily="34" charset="0"/>
                          <a:ea typeface="+mn-ea"/>
                          <a:cs typeface="Calibri" panose="020F0502020204030204" pitchFamily="34" charset="0"/>
                        </a:rPr>
                        <a:t> </a:t>
                      </a:r>
                      <a:endParaRPr lang="en-GB" sz="700" b="0" kern="1200" dirty="0">
                        <a:solidFill>
                          <a:schemeClr val="dk1"/>
                        </a:solidFill>
                        <a:effectLst/>
                        <a:latin typeface="Calibri" panose="020F0502020204030204" pitchFamily="34" charset="0"/>
                        <a:ea typeface="+mn-ea"/>
                        <a:cs typeface="Calibri" panose="020F0502020204030204" pitchFamily="34" charset="0"/>
                      </a:endParaRPr>
                    </a:p>
                    <a:p>
                      <a:r>
                        <a:rPr lang="en-US" sz="700" b="0" kern="1200" dirty="0">
                          <a:solidFill>
                            <a:schemeClr val="dk1"/>
                          </a:solidFill>
                          <a:effectLst/>
                          <a:latin typeface="Calibri" panose="020F0502020204030204" pitchFamily="34" charset="0"/>
                          <a:ea typeface="+mn-ea"/>
                          <a:cs typeface="Calibri" panose="020F0502020204030204" pitchFamily="34" charset="0"/>
                        </a:rPr>
                        <a:t>Be a part of, and participate in, School Sports partnership events including enabling children to compete against other children in a range of events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bl>
          </a:graphicData>
        </a:graphic>
      </p:graphicFrame>
    </p:spTree>
    <p:extLst>
      <p:ext uri="{BB962C8B-B14F-4D97-AF65-F5344CB8AC3E}">
        <p14:creationId xmlns:p14="http://schemas.microsoft.com/office/powerpoint/2010/main" val="221221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434C-40D3-B593-20E1-7F77321E8D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026D05E-2A4F-B56B-D369-7D73D5C3E07D}"/>
              </a:ext>
            </a:extLst>
          </p:cNvPr>
          <p:cNvPicPr>
            <a:picLocks noChangeAspect="1"/>
          </p:cNvPicPr>
          <p:nvPr/>
        </p:nvPicPr>
        <p:blipFill>
          <a:blip r:embed="rId2"/>
          <a:stretch>
            <a:fillRect/>
          </a:stretch>
        </p:blipFill>
        <p:spPr>
          <a:xfrm>
            <a:off x="-2809" y="0"/>
            <a:ext cx="6166284" cy="4322536"/>
          </a:xfrm>
          <a:prstGeom prst="rect">
            <a:avLst/>
          </a:prstGeom>
        </p:spPr>
      </p:pic>
      <p:sp>
        <p:nvSpPr>
          <p:cNvPr id="4" name="TextBox 3">
            <a:extLst>
              <a:ext uri="{FF2B5EF4-FFF2-40B4-BE49-F238E27FC236}">
                <a16:creationId xmlns:a16="http://schemas.microsoft.com/office/drawing/2014/main" id="{5068A47E-05FA-E59E-E6B8-458180D7CF21}"/>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Aims for the next academic year (2025/2026)</a:t>
            </a:r>
          </a:p>
        </p:txBody>
      </p:sp>
      <p:graphicFrame>
        <p:nvGraphicFramePr>
          <p:cNvPr id="5" name="Table 4">
            <a:extLst>
              <a:ext uri="{FF2B5EF4-FFF2-40B4-BE49-F238E27FC236}">
                <a16:creationId xmlns:a16="http://schemas.microsoft.com/office/drawing/2014/main" id="{5A182FA8-E1AB-D63D-6ECD-2D907EE595F6}"/>
              </a:ext>
            </a:extLst>
          </p:cNvPr>
          <p:cNvGraphicFramePr>
            <a:graphicFrameLocks noGrp="1"/>
          </p:cNvGraphicFramePr>
          <p:nvPr>
            <p:extLst>
              <p:ext uri="{D42A27DB-BD31-4B8C-83A1-F6EECF244321}">
                <p14:modId xmlns:p14="http://schemas.microsoft.com/office/powerpoint/2010/main" val="1722480097"/>
              </p:ext>
            </p:extLst>
          </p:nvPr>
        </p:nvGraphicFramePr>
        <p:xfrm>
          <a:off x="372419" y="872797"/>
          <a:ext cx="5530128" cy="178072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meters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High proportion of pupils achieving.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Pupil attendance.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Circa 50% of pupils use a range of strokes.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Close the gap between pupils achieving 25m and range of strokes.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100%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335679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AF56-3D8C-5C56-EC65-F09DDE0E9A3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8FECD63-296E-DB2D-1218-4F9CDBBED92E}"/>
              </a:ext>
            </a:extLst>
          </p:cNvPr>
          <p:cNvPicPr>
            <a:picLocks noChangeAspect="1"/>
          </p:cNvPicPr>
          <p:nvPr/>
        </p:nvPicPr>
        <p:blipFill>
          <a:blip r:embed="rId2"/>
          <a:stretch>
            <a:fillRect/>
          </a:stretch>
        </p:blipFill>
        <p:spPr>
          <a:xfrm>
            <a:off x="-37709" y="0"/>
            <a:ext cx="6201184" cy="4322536"/>
          </a:xfrm>
          <a:prstGeom prst="rect">
            <a:avLst/>
          </a:prstGeom>
        </p:spPr>
      </p:pic>
      <p:sp>
        <p:nvSpPr>
          <p:cNvPr id="4" name="TextBox 3">
            <a:extLst>
              <a:ext uri="{FF2B5EF4-FFF2-40B4-BE49-F238E27FC236}">
                <a16:creationId xmlns:a16="http://schemas.microsoft.com/office/drawing/2014/main" id="{60A9C37A-3E57-4DDF-9242-6A80A0981789}"/>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2BEE4F89-4408-F00A-3DA8-BFCBC572C119}"/>
              </a:ext>
            </a:extLst>
          </p:cNvPr>
          <p:cNvGraphicFramePr>
            <a:graphicFrameLocks noGrp="1"/>
          </p:cNvGraphicFramePr>
          <p:nvPr>
            <p:extLst>
              <p:ext uri="{D42A27DB-BD31-4B8C-83A1-F6EECF244321}">
                <p14:modId xmlns:p14="http://schemas.microsoft.com/office/powerpoint/2010/main" val="2689234949"/>
              </p:ext>
            </p:extLst>
          </p:nvPr>
        </p:nvGraphicFramePr>
        <p:xfrm>
          <a:off x="197587" y="684702"/>
          <a:ext cx="5751726" cy="3605567"/>
        </p:xfrm>
        <a:graphic>
          <a:graphicData uri="http://schemas.openxmlformats.org/drawingml/2006/table">
            <a:tbl>
              <a:tblPr firstRow="1" bandRow="1">
                <a:tableStyleId>{5C22544A-7EE6-4342-B048-85BDC9FD1C3A}</a:tableStyleId>
              </a:tblPr>
              <a:tblGrid>
                <a:gridCol w="2735955">
                  <a:extLst>
                    <a:ext uri="{9D8B030D-6E8A-4147-A177-3AD203B41FA5}">
                      <a16:colId xmlns:a16="http://schemas.microsoft.com/office/drawing/2014/main" val="1397519339"/>
                    </a:ext>
                  </a:extLst>
                </a:gridCol>
                <a:gridCol w="1409545">
                  <a:extLst>
                    <a:ext uri="{9D8B030D-6E8A-4147-A177-3AD203B41FA5}">
                      <a16:colId xmlns:a16="http://schemas.microsoft.com/office/drawing/2014/main" val="279180329"/>
                    </a:ext>
                  </a:extLst>
                </a:gridCol>
                <a:gridCol w="1606226">
                  <a:extLst>
                    <a:ext uri="{9D8B030D-6E8A-4147-A177-3AD203B41FA5}">
                      <a16:colId xmlns:a16="http://schemas.microsoft.com/office/drawing/2014/main" val="1419483341"/>
                    </a:ext>
                  </a:extLst>
                </a:gridCol>
              </a:tblGrid>
              <a:tr h="189094">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Aim</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Why?</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Key Area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42356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To develop Early Years physical exercise opportunities by developing a more active outdoor area</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Continue to develop opportunities for children to play organised games in their lunch break.</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latin typeface="Calibri" panose="020F0502020204030204" pitchFamily="34" charset="0"/>
                          <a:cs typeface="Calibri" panose="020F0502020204030204" pitchFamily="34" charset="0"/>
                        </a:rPr>
                        <a:t>Support development of gross motor, promote fitness and activity.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Raising the profile of PE and sport across the school, to support whole school improvement</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248748">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effectLst/>
                          <a:latin typeface="Calibri" panose="020F0502020204030204" pitchFamily="34" charset="0"/>
                          <a:cs typeface="Calibri" panose="020F0502020204030204" pitchFamily="34" charset="0"/>
                        </a:rPr>
                        <a:t>Specialist Sports Coaching/PE delivery purchased for curriculum lessons.</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Ensure pupils have access to high quality provision. Upskilling staff through CPD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latin typeface="Calibri" panose="020F0502020204030204" pitchFamily="34" charset="0"/>
                          <a:ea typeface="+mn-ea"/>
                          <a:cs typeface="Calibri" panose="020F0502020204030204" pitchFamily="34" charset="0"/>
                        </a:rPr>
                        <a:t>Raising the profile of PE and sport across the school, to support whole school improvement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514327"/>
                  </a:ext>
                </a:extLst>
              </a:tr>
              <a:tr h="762414">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effectLst/>
                          <a:latin typeface="Calibri" panose="020F0502020204030204" pitchFamily="34" charset="0"/>
                          <a:cs typeface="Calibri" panose="020F0502020204030204" pitchFamily="34" charset="0"/>
                        </a:rPr>
                        <a:t>Purchase a whole school planning, assessment and tracking tool to support subject leader deliver and assess PE.</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Ensure pupils have access to high quality provision. Upskilling staff through CPD</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r h="677701">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Provide wider opportunities for different sports and build links with local sports teams, through the funding and/or partial funding of afterschool clubs for children which they wouldn’t usually participate in.</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r>
                        <a:rPr lang="en-GB" sz="600" kern="1200" dirty="0">
                          <a:solidFill>
                            <a:schemeClr val="dk1"/>
                          </a:solidFill>
                          <a:latin typeface="Calibri" panose="020F0502020204030204" pitchFamily="34" charset="0"/>
                          <a:ea typeface="+mn-ea"/>
                          <a:cs typeface="Calibri" panose="020F0502020204030204" pitchFamily="34" charset="0"/>
                        </a:rPr>
                        <a:t>Children across the Primary age range have the opportunity to experience high quality, varied competitive sport. </a:t>
                      </a:r>
                    </a:p>
                    <a:p>
                      <a:r>
                        <a:rPr lang="en-GB" sz="600" kern="1200" dirty="0">
                          <a:solidFill>
                            <a:schemeClr val="dk1"/>
                          </a:solidFill>
                          <a:latin typeface="Calibri" panose="020F0502020204030204" pitchFamily="34" charset="0"/>
                          <a:ea typeface="+mn-ea"/>
                          <a:cs typeface="Calibri" panose="020F0502020204030204" pitchFamily="34" charset="0"/>
                        </a:rPr>
                        <a:t>The uptake of girls’ sport has been noticeable.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Encourage pupils to try different sports. Diversify from traditional team games at Primary School.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Increasing participation in competitive sport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050298"/>
                  </a:ext>
                </a:extLst>
              </a:tr>
              <a:tr h="84712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Provide transport to and from sporting events where needed in order to participate in multiple school sports partnership events.</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r>
                        <a:rPr lang="en-GB" sz="600" kern="1200" dirty="0">
                          <a:solidFill>
                            <a:schemeClr val="dk1"/>
                          </a:solidFill>
                          <a:latin typeface="Calibri" panose="020F0502020204030204" pitchFamily="34" charset="0"/>
                          <a:ea typeface="+mn-ea"/>
                          <a:cs typeface="Calibri" panose="020F0502020204030204" pitchFamily="34" charset="0"/>
                        </a:rPr>
                        <a:t>Children across the Primary age range have the opportunity to experience high quality, varied competitive sport. </a:t>
                      </a:r>
                    </a:p>
                    <a:p>
                      <a:r>
                        <a:rPr lang="en-GB" sz="600" kern="1200" dirty="0">
                          <a:solidFill>
                            <a:schemeClr val="dk1"/>
                          </a:solidFill>
                          <a:latin typeface="Calibri" panose="020F0502020204030204" pitchFamily="34" charset="0"/>
                          <a:ea typeface="+mn-ea"/>
                          <a:cs typeface="Calibri" panose="020F0502020204030204" pitchFamily="34" charset="0"/>
                        </a:rPr>
                        <a:t>The uptake of girls’ sport has been noticeable.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Providing transport will help a greater number of pupils access sporting opportunities if parents are not relied on to transport.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Increasing engagement of all pupils in regular physical activity and sporting activities</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Increasing participation in competitive sport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7788787"/>
                  </a:ext>
                </a:extLst>
              </a:tr>
            </a:tbl>
          </a:graphicData>
        </a:graphic>
      </p:graphicFrame>
    </p:spTree>
    <p:extLst>
      <p:ext uri="{BB962C8B-B14F-4D97-AF65-F5344CB8AC3E}">
        <p14:creationId xmlns:p14="http://schemas.microsoft.com/office/powerpoint/2010/main" val="76059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891C-7B14-166A-A3BA-79F6E8E36AD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83FCC5BF-69B1-8281-8BAD-88861BCEBDC1}"/>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1CFA53F3-F0F5-4362-4434-1CA64B94EA7D}"/>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F06D8B73-1069-A20D-8F57-8B1AA064904F}"/>
              </a:ext>
            </a:extLst>
          </p:cNvPr>
          <p:cNvGraphicFramePr>
            <a:graphicFrameLocks noGrp="1"/>
          </p:cNvGraphicFramePr>
          <p:nvPr>
            <p:extLst>
              <p:ext uri="{D42A27DB-BD31-4B8C-83A1-F6EECF244321}">
                <p14:modId xmlns:p14="http://schemas.microsoft.com/office/powerpoint/2010/main" val="2536615199"/>
              </p:ext>
            </p:extLst>
          </p:nvPr>
        </p:nvGraphicFramePr>
        <p:xfrm>
          <a:off x="301309" y="110014"/>
          <a:ext cx="5530128" cy="40995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657373">
                  <a:extLst>
                    <a:ext uri="{9D8B030D-6E8A-4147-A177-3AD203B41FA5}">
                      <a16:colId xmlns:a16="http://schemas.microsoft.com/office/drawing/2014/main" val="1419483341"/>
                    </a:ext>
                  </a:extLst>
                </a:gridCol>
                <a:gridCol w="774493">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600" dirty="0">
                          <a:solidFill>
                            <a:schemeClr val="tx1"/>
                          </a:solidFill>
                          <a:latin typeface="Calibri" panose="020F0502020204030204" pitchFamily="34" charset="0"/>
                          <a:cs typeface="Calibri" panose="020F0502020204030204" pitchFamily="34" charset="0"/>
                        </a:rPr>
                        <a:t>Be a part of, and participate in, School Sports partnership events including enabling children to compete against other children in a range of events.</a:t>
                      </a:r>
                      <a:r>
                        <a:rPr lang="en-US" sz="600" dirty="0">
                          <a:solidFill>
                            <a:schemeClr val="tx1"/>
                          </a:solidFill>
                          <a:latin typeface="Calibri" panose="020F0502020204030204" pitchFamily="34" charset="0"/>
                          <a:cs typeface="Calibri" panose="020F0502020204030204" pitchFamily="34" charset="0"/>
                        </a:rPr>
                        <a:t>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lvl="0"/>
                      <a:r>
                        <a:rPr lang="en-US" sz="600" kern="1200" dirty="0">
                          <a:solidFill>
                            <a:schemeClr val="tx1"/>
                          </a:solidFill>
                          <a:latin typeface="Calibri" panose="020F0502020204030204" pitchFamily="34" charset="0"/>
                          <a:ea typeface="+mn-ea"/>
                          <a:cs typeface="Calibri" panose="020F0502020204030204" pitchFamily="34" charset="0"/>
                        </a:rPr>
                        <a:t>Continue to liaise with SSP</a:t>
                      </a:r>
                      <a:endParaRPr lang="en-GB" sz="600" kern="1200" dirty="0">
                        <a:solidFill>
                          <a:schemeClr val="tx1"/>
                        </a:solidFill>
                        <a:latin typeface="Calibri" panose="020F0502020204030204" pitchFamily="34" charset="0"/>
                        <a:ea typeface="+mn-ea"/>
                        <a:cs typeface="Calibri" panose="020F0502020204030204" pitchFamily="34" charset="0"/>
                      </a:endParaRPr>
                    </a:p>
                    <a:p>
                      <a:pPr lvl="0"/>
                      <a:r>
                        <a:rPr lang="en-US" sz="600" kern="1200" dirty="0">
                          <a:solidFill>
                            <a:schemeClr val="tx1"/>
                          </a:solidFill>
                          <a:latin typeface="Calibri" panose="020F0502020204030204" pitchFamily="34" charset="0"/>
                          <a:ea typeface="+mn-ea"/>
                          <a:cs typeface="Calibri" panose="020F0502020204030204" pitchFamily="34" charset="0"/>
                        </a:rPr>
                        <a:t>AH/JF to attend all training events and conferences help by SSP</a:t>
                      </a:r>
                      <a:endParaRPr lang="en-GB" sz="600" kern="1200" dirty="0">
                        <a:solidFill>
                          <a:schemeClr val="tx1"/>
                        </a:solidFill>
                        <a:latin typeface="Calibri" panose="020F0502020204030204" pitchFamily="34" charset="0"/>
                        <a:ea typeface="+mn-ea"/>
                        <a:cs typeface="Calibri" panose="020F0502020204030204" pitchFamily="34" charset="0"/>
                      </a:endParaRPr>
                    </a:p>
                    <a:p>
                      <a:pPr lvl="0"/>
                      <a:r>
                        <a:rPr lang="en-US" sz="600" kern="1200" dirty="0">
                          <a:solidFill>
                            <a:schemeClr val="tx1"/>
                          </a:solidFill>
                          <a:latin typeface="Calibri" panose="020F0502020204030204" pitchFamily="34" charset="0"/>
                          <a:ea typeface="+mn-ea"/>
                          <a:cs typeface="Calibri" panose="020F0502020204030204" pitchFamily="34" charset="0"/>
                        </a:rPr>
                        <a:t>KD/JF to liaise with teachers confirming events the school is taking part in.</a:t>
                      </a:r>
                      <a:endParaRPr lang="en-GB" sz="600" kern="1200" dirty="0">
                        <a:solidFill>
                          <a:schemeClr val="tx1"/>
                        </a:solidFill>
                        <a:latin typeface="Calibri" panose="020F0502020204030204" pitchFamily="34" charset="0"/>
                        <a:ea typeface="+mn-ea"/>
                        <a:cs typeface="Calibri" panose="020F0502020204030204" pitchFamily="34" charset="0"/>
                      </a:endParaRPr>
                    </a:p>
                    <a:p>
                      <a:pPr lvl="0"/>
                      <a:r>
                        <a:rPr lang="en-US" sz="600" kern="1200" dirty="0">
                          <a:solidFill>
                            <a:schemeClr val="tx1"/>
                          </a:solidFill>
                          <a:latin typeface="Calibri" panose="020F0502020204030204" pitchFamily="34" charset="0"/>
                          <a:ea typeface="+mn-ea"/>
                          <a:cs typeface="Calibri" panose="020F0502020204030204" pitchFamily="34" charset="0"/>
                        </a:rPr>
                        <a:t>Letter out to parents/teams chosen etc.</a:t>
                      </a:r>
                      <a:endParaRPr lang="en-GB" sz="600" kern="1200" dirty="0">
                        <a:solidFill>
                          <a:schemeClr val="tx1"/>
                        </a:solidFill>
                        <a:latin typeface="Calibri" panose="020F0502020204030204" pitchFamily="34" charset="0"/>
                        <a:ea typeface="+mn-ea"/>
                        <a:cs typeface="Calibri" panose="020F0502020204030204" pitchFamily="34" charset="0"/>
                      </a:endParaRPr>
                    </a:p>
                    <a:p>
                      <a:r>
                        <a:rPr lang="en-US" sz="600" kern="1200" dirty="0">
                          <a:solidFill>
                            <a:schemeClr val="tx1"/>
                          </a:solidFill>
                          <a:latin typeface="Calibri" panose="020F0502020204030204" pitchFamily="34" charset="0"/>
                          <a:ea typeface="+mn-ea"/>
                          <a:cs typeface="Calibri" panose="020F0502020204030204" pitchFamily="34" charset="0"/>
                        </a:rPr>
                        <a:t>Dates added to calendar.</a:t>
                      </a:r>
                    </a:p>
                    <a:p>
                      <a:endParaRPr lang="en-GB" sz="600" kern="1200" dirty="0">
                        <a:solidFill>
                          <a:schemeClr val="tx1"/>
                        </a:solidFill>
                        <a:latin typeface="Calibri" panose="020F0502020204030204" pitchFamily="34" charset="0"/>
                        <a:ea typeface="+mn-ea"/>
                        <a:cs typeface="Calibri" panose="020F0502020204030204" pitchFamily="34" charset="0"/>
                      </a:endParaRPr>
                    </a:p>
                    <a:p>
                      <a:r>
                        <a:rPr lang="en-GB" sz="600" kern="1200" dirty="0">
                          <a:solidFill>
                            <a:schemeClr val="tx1"/>
                          </a:solidFill>
                          <a:latin typeface="Calibri" panose="020F0502020204030204" pitchFamily="34" charset="0"/>
                          <a:ea typeface="+mn-ea"/>
                          <a:cs typeface="Calibri" panose="020F0502020204030204" pitchFamily="34" charset="0"/>
                        </a:rPr>
                        <a:t>Maintain the relationship with SSP</a:t>
                      </a:r>
                    </a:p>
                    <a:p>
                      <a:r>
                        <a:rPr lang="en-GB" sz="600" kern="1200" dirty="0">
                          <a:solidFill>
                            <a:schemeClr val="tx1"/>
                          </a:solidFill>
                          <a:latin typeface="Calibri" panose="020F0502020204030204" pitchFamily="34" charset="0"/>
                          <a:ea typeface="+mn-ea"/>
                          <a:cs typeface="Calibri" panose="020F0502020204030204" pitchFamily="34" charset="0"/>
                        </a:rPr>
                        <a:t>Key indicator 1: Increase confidence, knowledge and skills of all staff in teaching PE and sport.</a:t>
                      </a:r>
                    </a:p>
                    <a:p>
                      <a:endParaRPr lang="en-GB" sz="600" kern="1200" dirty="0">
                        <a:solidFill>
                          <a:schemeClr val="tx1"/>
                        </a:solidFill>
                        <a:latin typeface="Calibri" panose="020F0502020204030204" pitchFamily="34" charset="0"/>
                        <a:ea typeface="+mn-ea"/>
                        <a:cs typeface="Calibri" panose="020F0502020204030204" pitchFamily="34" charset="0"/>
                      </a:endParaRPr>
                    </a:p>
                    <a:p>
                      <a:r>
                        <a:rPr lang="en-GB" sz="600" kern="1200" dirty="0">
                          <a:solidFill>
                            <a:schemeClr val="tx1"/>
                          </a:solidFill>
                          <a:latin typeface="Calibri" panose="020F0502020204030204" pitchFamily="34" charset="0"/>
                          <a:ea typeface="+mn-ea"/>
                          <a:cs typeface="Calibri" panose="020F0502020204030204" pitchFamily="34" charset="0"/>
                        </a:rPr>
                        <a:t>Promote school sport among teachers explaining the wider  </a:t>
                      </a:r>
                    </a:p>
                    <a:p>
                      <a:r>
                        <a:rPr lang="en-GB" sz="600" kern="1200" dirty="0">
                          <a:solidFill>
                            <a:schemeClr val="tx1"/>
                          </a:solidFill>
                          <a:latin typeface="Calibri" panose="020F0502020204030204" pitchFamily="34" charset="0"/>
                          <a:ea typeface="+mn-ea"/>
                          <a:cs typeface="Calibri" panose="020F0502020204030204" pitchFamily="34" charset="0"/>
                        </a:rPr>
                        <a:t>value of school sport to children</a:t>
                      </a:r>
                    </a:p>
                    <a:p>
                      <a:r>
                        <a:rPr lang="en-GB" sz="600" kern="1200" dirty="0">
                          <a:solidFill>
                            <a:schemeClr val="tx1"/>
                          </a:solidFill>
                          <a:latin typeface="Calibri" panose="020F0502020204030204" pitchFamily="34" charset="0"/>
                          <a:ea typeface="+mn-ea"/>
                          <a:cs typeface="Calibri" panose="020F0502020204030204" pitchFamily="34" charset="0"/>
                        </a:rPr>
                        <a:t>Key indicator 3: The profile of PE and sport is raised across the school as a tool for whole school improvement.  </a:t>
                      </a:r>
                    </a:p>
                    <a:p>
                      <a:endParaRPr lang="en-GB" sz="600" kern="1200" dirty="0">
                        <a:solidFill>
                          <a:schemeClr val="tx1"/>
                        </a:solidFill>
                        <a:latin typeface="Calibri" panose="020F0502020204030204" pitchFamily="34" charset="0"/>
                        <a:ea typeface="+mn-ea"/>
                        <a:cs typeface="Calibri" panose="020F0502020204030204" pitchFamily="34" charset="0"/>
                      </a:endParaRPr>
                    </a:p>
                    <a:p>
                      <a:r>
                        <a:rPr lang="en-GB" sz="600" kern="1200" dirty="0">
                          <a:solidFill>
                            <a:schemeClr val="tx1"/>
                          </a:solidFill>
                          <a:latin typeface="Calibri" panose="020F0502020204030204" pitchFamily="34" charset="0"/>
                          <a:ea typeface="+mn-ea"/>
                          <a:cs typeface="Calibri" panose="020F0502020204030204" pitchFamily="34" charset="0"/>
                        </a:rPr>
                        <a:t>Broader experience of a range of sports and physical activities offered to all pupils</a:t>
                      </a:r>
                    </a:p>
                    <a:p>
                      <a:endParaRPr lang="en-GB" sz="600" kern="1200" dirty="0">
                        <a:solidFill>
                          <a:schemeClr val="tx1"/>
                        </a:solidFill>
                        <a:latin typeface="Calibri" panose="020F0502020204030204" pitchFamily="34" charset="0"/>
                        <a:ea typeface="+mn-ea"/>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A range of events and competitions are attended.</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Children have access to different sporting and games experiences.</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Children’s competitive split is developed</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Children understand and develop a wider sense of fair play.</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Opportunities for children to meet a diverse range of people in different parts of the borough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312065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E3F4-B61C-457A-E840-C9EE07D9A22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EEA956D-2CFF-5B2C-CD1B-06FDF2099C49}"/>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8956E3B-44E3-C739-9807-F5B3AC764123}"/>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3E931EEE-F173-2C9E-A785-A1E6D92FD218}"/>
              </a:ext>
            </a:extLst>
          </p:cNvPr>
          <p:cNvGraphicFramePr>
            <a:graphicFrameLocks noGrp="1"/>
          </p:cNvGraphicFramePr>
          <p:nvPr>
            <p:extLst>
              <p:ext uri="{D42A27DB-BD31-4B8C-83A1-F6EECF244321}">
                <p14:modId xmlns:p14="http://schemas.microsoft.com/office/powerpoint/2010/main" val="765559199"/>
              </p:ext>
            </p:extLst>
          </p:nvPr>
        </p:nvGraphicFramePr>
        <p:xfrm>
          <a:off x="294842" y="694098"/>
          <a:ext cx="5530128" cy="355092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600" dirty="0">
                          <a:solidFill>
                            <a:schemeClr val="tx1"/>
                          </a:solidFill>
                          <a:latin typeface="Calibri" panose="020F0502020204030204" pitchFamily="34" charset="0"/>
                          <a:cs typeface="Calibri" panose="020F0502020204030204" pitchFamily="34" charset="0"/>
                        </a:rPr>
                        <a:t>Provide transport to and from sporting events where needed in order to participate in multiple school sports partnership events.</a:t>
                      </a:r>
                      <a:r>
                        <a:rPr lang="en-US" sz="600" dirty="0">
                          <a:solidFill>
                            <a:schemeClr val="tx1"/>
                          </a:solidFill>
                          <a:latin typeface="Calibri" panose="020F0502020204030204" pitchFamily="34" charset="0"/>
                          <a:cs typeface="Calibri" panose="020F0502020204030204" pitchFamily="34" charset="0"/>
                        </a:rPr>
                        <a:t>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Coaches organised where parents unable to drop or transport difficult to arrange.</a:t>
                      </a:r>
                      <a:r>
                        <a:rPr lang="en-US" sz="600" dirty="0">
                          <a:solidFill>
                            <a:schemeClr val="tx1"/>
                          </a:solidFill>
                          <a:latin typeface="Calibri" panose="020F0502020204030204" pitchFamily="34" charset="0"/>
                          <a:cs typeface="Calibri" panose="020F0502020204030204" pitchFamily="34" charset="0"/>
                        </a:rPr>
                        <a:t>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GB" sz="600" dirty="0">
                          <a:solidFill>
                            <a:schemeClr val="tx1"/>
                          </a:solidFill>
                          <a:latin typeface="Calibri" panose="020F0502020204030204" pitchFamily="34" charset="0"/>
                          <a:cs typeface="Calibri" panose="020F0502020204030204" pitchFamily="34" charset="0"/>
                        </a:rPr>
                        <a:t>Increased participation in competitive sport.</a:t>
                      </a:r>
                    </a:p>
                    <a:p>
                      <a:pPr algn="l">
                        <a:lnSpc>
                          <a:spcPct val="100000"/>
                        </a:lnSpc>
                      </a:pPr>
                      <a:endParaRPr lang="en-GB" sz="600" dirty="0">
                        <a:solidFill>
                          <a:schemeClr val="tx1"/>
                        </a:solidFill>
                        <a:latin typeface="Calibri" panose="020F0502020204030204" pitchFamily="34" charset="0"/>
                        <a:cs typeface="Calibri" panose="020F0502020204030204" pitchFamily="34" charset="0"/>
                      </a:endParaRPr>
                    </a:p>
                    <a:p>
                      <a:pPr algn="l">
                        <a:lnSpc>
                          <a:spcPct val="100000"/>
                        </a:lnSpc>
                      </a:pPr>
                      <a:r>
                        <a:rPr lang="en-GB" sz="600" dirty="0">
                          <a:solidFill>
                            <a:schemeClr val="tx1"/>
                          </a:solidFill>
                          <a:latin typeface="Calibri" panose="020F0502020204030204" pitchFamily="34" charset="0"/>
                          <a:cs typeface="Calibri" panose="020F0502020204030204" pitchFamily="34" charset="0"/>
                        </a:rPr>
                        <a:t>A wide range of pupils are able to access the school’s sporting provision and this is not dependent of parents who can provide transport.  </a:t>
                      </a:r>
                    </a:p>
                    <a:p>
                      <a:pPr algn="l">
                        <a:lnSpc>
                          <a:spcPct val="100000"/>
                        </a:lnSpc>
                      </a:pPr>
                      <a:endParaRPr lang="en-GB" sz="600" dirty="0">
                        <a:solidFill>
                          <a:schemeClr val="tx1"/>
                        </a:solidFill>
                        <a:latin typeface="Calibri" panose="020F0502020204030204" pitchFamily="34" charset="0"/>
                        <a:cs typeface="Calibri" panose="020F0502020204030204" pitchFamily="34" charset="0"/>
                      </a:endParaRPr>
                    </a:p>
                    <a:p>
                      <a:pPr algn="l">
                        <a:lnSpc>
                          <a:spcPct val="100000"/>
                        </a:lnSpc>
                      </a:pPr>
                      <a:r>
                        <a:rPr lang="en-GB" sz="600" dirty="0">
                          <a:solidFill>
                            <a:schemeClr val="tx1"/>
                          </a:solidFill>
                          <a:latin typeface="Calibri" panose="020F0502020204030204" pitchFamily="34" charset="0"/>
                          <a:cs typeface="Calibri" panose="020F0502020204030204" pitchFamily="34" charset="0"/>
                        </a:rPr>
                        <a:t>Broader experience of a range of sports and physical activities offered to all pupils</a:t>
                      </a:r>
                    </a:p>
                    <a:p>
                      <a:pPr algn="l">
                        <a:lnSpc>
                          <a:spcPct val="100000"/>
                        </a:lnSpc>
                      </a:pPr>
                      <a:endParaRPr lang="en-GB" sz="600" dirty="0">
                        <a:solidFill>
                          <a:schemeClr val="tx1"/>
                        </a:solidFill>
                        <a:latin typeface="Calibri" panose="020F0502020204030204" pitchFamily="34" charset="0"/>
                        <a:cs typeface="Calibri" panose="020F0502020204030204" pitchFamily="34" charset="0"/>
                      </a:endParaRPr>
                    </a:p>
                    <a:p>
                      <a:pPr algn="l">
                        <a:lnSpc>
                          <a:spcPct val="100000"/>
                        </a:lnSpc>
                      </a:pPr>
                      <a:r>
                        <a:rPr lang="en-GB" sz="600" dirty="0">
                          <a:solidFill>
                            <a:schemeClr val="tx1"/>
                          </a:solidFill>
                          <a:latin typeface="Calibri" panose="020F0502020204030204" pitchFamily="34" charset="0"/>
                          <a:cs typeface="Calibri" panose="020F0502020204030204" pitchFamily="34" charset="0"/>
                        </a:rPr>
                        <a:t>Increased participation in competitive sport</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Children attend different events regardless of background or financial capability.</a:t>
                      </a:r>
                      <a:r>
                        <a:rPr lang="en-US" sz="600" dirty="0">
                          <a:solidFill>
                            <a:schemeClr val="tx1"/>
                          </a:solidFill>
                          <a:latin typeface="Calibri" panose="020F0502020204030204" pitchFamily="34" charset="0"/>
                          <a:cs typeface="Calibri" panose="020F0502020204030204" pitchFamily="34" charset="0"/>
                        </a:rPr>
                        <a:t>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92040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B963-E288-A594-F73A-77BAB18F906B}"/>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7EF1091-D9E8-F50F-C469-7DA3DEDEB30C}"/>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D9EC24E5-DBE8-47EA-B1DE-D1192E89143D}"/>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0C43063D-4996-8F50-39D2-9B3391C83F21}"/>
              </a:ext>
            </a:extLst>
          </p:cNvPr>
          <p:cNvGraphicFramePr>
            <a:graphicFrameLocks noGrp="1"/>
          </p:cNvGraphicFramePr>
          <p:nvPr>
            <p:extLst>
              <p:ext uri="{D42A27DB-BD31-4B8C-83A1-F6EECF244321}">
                <p14:modId xmlns:p14="http://schemas.microsoft.com/office/powerpoint/2010/main" val="1633659376"/>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600" dirty="0">
                          <a:solidFill>
                            <a:schemeClr val="tx1"/>
                          </a:solidFill>
                          <a:latin typeface="Calibri" panose="020F0502020204030204" pitchFamily="34" charset="0"/>
                          <a:cs typeface="Calibri" panose="020F0502020204030204" pitchFamily="34" charset="0"/>
                        </a:rPr>
                        <a:t>Provide wider opportunities for different sports and build links with local sports teams, through the funding and/or partial funding of afterschool clubs for children which they wouldn’t usually participate in.</a:t>
                      </a: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Liaise with local clubs and organise events and opportunities to take part </a:t>
                      </a:r>
                      <a:r>
                        <a:rPr lang="en-GB" sz="600" dirty="0" err="1">
                          <a:solidFill>
                            <a:schemeClr val="tx1"/>
                          </a:solidFill>
                          <a:latin typeface="Calibri" panose="020F0502020204030204" pitchFamily="34" charset="0"/>
                          <a:cs typeface="Calibri" panose="020F0502020204030204" pitchFamily="34" charset="0"/>
                        </a:rPr>
                        <a:t>e.g</a:t>
                      </a:r>
                      <a:r>
                        <a:rPr lang="en-GB" sz="600" dirty="0">
                          <a:solidFill>
                            <a:schemeClr val="tx1"/>
                          </a:solidFill>
                          <a:latin typeface="Calibri" panose="020F0502020204030204" pitchFamily="34" charset="0"/>
                          <a:cs typeface="Calibri" panose="020F0502020204030204" pitchFamily="34" charset="0"/>
                        </a:rPr>
                        <a:t> rugby, hockey, cricket, lacrosse, cheerleading etc.</a:t>
                      </a:r>
                      <a:r>
                        <a:rPr lang="en-US" sz="600" dirty="0">
                          <a:solidFill>
                            <a:schemeClr val="tx1"/>
                          </a:solidFill>
                          <a:latin typeface="Calibri" panose="020F0502020204030204" pitchFamily="34" charset="0"/>
                          <a:cs typeface="Calibri" panose="020F0502020204030204" pitchFamily="34" charset="0"/>
                        </a:rPr>
                        <a:t> text here</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Pupil questionnaire to determine pupil’s engagement and wishes for new clubs.</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Key indicator 2: The engagement of all pupils in regular physical activity – Chief Medical Officers’ guidelines recommend that primary school pupils undertake at least 30 minutes of physical activity a day in school. </a:t>
                      </a: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Children participate in a wide range of different sports.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solidFill>
                            <a:schemeClr val="tx1"/>
                          </a:solidFill>
                          <a:latin typeface="Calibri" panose="020F0502020204030204" pitchFamily="34" charset="0"/>
                          <a:cs typeface="Calibri" panose="020F0502020204030204" pitchFamily="34" charset="0"/>
                        </a:rPr>
                        <a:t>Uptake in alternative sports is increased.</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8838644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159</TotalTime>
  <Words>2449</Words>
  <Application>Microsoft Office PowerPoint</Application>
  <PresentationFormat>Custom</PresentationFormat>
  <Paragraphs>323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Rock</dc:creator>
  <cp:lastModifiedBy>Mark Pipe</cp:lastModifiedBy>
  <cp:revision>19</cp:revision>
  <dcterms:created xsi:type="dcterms:W3CDTF">2025-10-08T18:09:30Z</dcterms:created>
  <dcterms:modified xsi:type="dcterms:W3CDTF">2026-05-01T11:08:15Z</dcterms:modified>
</cp:coreProperties>
</file>